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Maven Pro" pitchFamily="2" charset="77"/>
      <p:regular r:id="rId12"/>
      <p:bold r:id="rId13"/>
    </p:embeddedFont>
    <p:embeddedFont>
      <p:font typeface="Nunito" pitchFamily="2" charset="77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jHCBRqZUlBKiaeJL+EDNr/W3+O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a8d34a9b6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a8d34a9b6e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a8d34a9b6e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a73c745a10_1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a73c745a10_1_10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a73c745a10_1_10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a73c745a10_1_1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a73c745a10_1_10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a73c745a10_1_10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73c745a10_1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73c745a10_1_10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a73c745a10_1_10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a8d34a9b6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a8d34a9b6e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a8d34a9b6e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a8d34a9b6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a8d34a9b6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a8d34a9b6e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a92d59e0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a92d59e04d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a92d59e04d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a8d34a9b6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a8d34a9b6e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2a8d34a9b6e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a73c745a10_1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a73c745a10_1_10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2a73c745a10_1_10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g2a73c745a10_1_385"/>
          <p:cNvGrpSpPr/>
          <p:nvPr/>
        </p:nvGrpSpPr>
        <p:grpSpPr>
          <a:xfrm>
            <a:off x="9790426" y="4546120"/>
            <a:ext cx="2255173" cy="2310006"/>
            <a:chOff x="7343003" y="3409675"/>
            <a:chExt cx="1691422" cy="1732548"/>
          </a:xfrm>
        </p:grpSpPr>
        <p:grpSp>
          <p:nvGrpSpPr>
            <p:cNvPr id="15" name="Google Shape;15;g2a73c745a10_1_385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6" name="Google Shape;16;g2a73c745a10_1_385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g2a73c745a10_1_385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g2a73c745a10_1_385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9" name="Google Shape;19;g2a73c745a10_1_385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g2a73c745a10_1_385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g2a73c745a10_1_385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g2a73c745a10_1_385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23" name="Google Shape;23;g2a73c745a10_1_385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g2a73c745a10_1_385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g2a73c745a10_1_385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g2a73c745a10_1_385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g2a73c745a10_1_385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8" name="Google Shape;28;g2a73c745a10_1_385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g2a73c745a10_1_385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g2a73c745a10_1_385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g2a73c745a10_1_385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g2a73c745a10_1_385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33;g2a73c745a10_1_385"/>
          <p:cNvGrpSpPr/>
          <p:nvPr/>
        </p:nvGrpSpPr>
        <p:grpSpPr>
          <a:xfrm>
            <a:off x="6724502" y="0"/>
            <a:ext cx="5085303" cy="5118675"/>
            <a:chOff x="5043503" y="0"/>
            <a:chExt cx="3814072" cy="3839102"/>
          </a:xfrm>
        </p:grpSpPr>
        <p:sp>
          <p:nvSpPr>
            <p:cNvPr id="34" name="Google Shape;34;g2a73c745a10_1_385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g2a73c745a10_1_385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36;g2a73c745a10_1_385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7" name="Google Shape;37;g2a73c745a10_1_385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g2a73c745a10_1_385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g2a73c745a10_1_385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g2a73c745a10_1_385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g2a73c745a10_1_385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42" name="Google Shape;42;g2a73c745a10_1_385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g2a73c745a10_1_385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44;g2a73c745a10_1_385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g2a73c745a10_1_385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g2a73c745a10_1_385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g2a73c745a10_1_385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g2a73c745a10_1_385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g2a73c745a10_1_385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g2a73c745a10_1_385"/>
          <p:cNvSpPr txBox="1">
            <a:spLocks noGrp="1"/>
          </p:cNvSpPr>
          <p:nvPr>
            <p:ph type="ctrTitle"/>
          </p:nvPr>
        </p:nvSpPr>
        <p:spPr>
          <a:xfrm>
            <a:off x="1098667" y="2151750"/>
            <a:ext cx="5673900" cy="249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g2a73c745a10_1_385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3900" cy="92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g2a73c745a10_1_38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g2a73c745a10_1_517"/>
          <p:cNvGrpSpPr/>
          <p:nvPr/>
        </p:nvGrpSpPr>
        <p:grpSpPr>
          <a:xfrm>
            <a:off x="69" y="5465463"/>
            <a:ext cx="12191743" cy="1392365"/>
            <a:chOff x="52" y="4099200"/>
            <a:chExt cx="9144036" cy="1044300"/>
          </a:xfrm>
        </p:grpSpPr>
        <p:grpSp>
          <p:nvGrpSpPr>
            <p:cNvPr id="147" name="Google Shape;147;g2a73c745a10_1_517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8" name="Google Shape;148;g2a73c745a10_1_51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g2a73c745a10_1_517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g2a73c745a10_1_51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g2a73c745a10_1_51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g2a73c745a10_1_517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53" name="Google Shape;153;g2a73c745a10_1_51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g2a73c745a10_1_517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g2a73c745a10_1_51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g2a73c745a10_1_517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g2a73c745a10_1_51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158;g2a73c745a10_1_517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9" name="Google Shape;159;g2a73c745a10_1_51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g2a73c745a10_1_517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g2a73c745a10_1_51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g2a73c745a10_1_51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g2a73c745a10_1_517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4" name="Google Shape;164;g2a73c745a10_1_51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g2a73c745a10_1_51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g2a73c745a10_1_51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g2a73c745a10_1_517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8" name="Google Shape;168;g2a73c745a10_1_517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g2a73c745a10_1_517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g2a73c745a10_1_517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g2a73c745a10_1_517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g2a73c745a10_1_517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173;g2a73c745a10_1_517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4" name="Google Shape;174;g2a73c745a10_1_517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g2a73c745a10_1_517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g2a73c745a10_1_517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g2a73c745a10_1_517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g2a73c745a10_1_517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9" name="Google Shape;179;g2a73c745a10_1_517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g2a73c745a10_1_517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g2a73c745a10_1_517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" name="Google Shape;182;g2a73c745a10_1_517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83" name="Google Shape;183;g2a73c745a10_1_517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g2a73c745a10_1_517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g2a73c745a10_1_517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g2a73c745a10_1_517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g2a73c745a10_1_517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" name="Google Shape;188;g2a73c745a10_1_517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9" name="Google Shape;189;g2a73c745a10_1_517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g2a73c745a10_1_517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g2a73c745a10_1_517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g2a73c745a10_1_517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g2a73c745a10_1_517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4" name="Google Shape;194;g2a73c745a10_1_517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g2a73c745a10_1_517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g2a73c745a10_1_517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g2a73c745a10_1_517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g2a73c745a10_1_517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9" name="Google Shape;199;g2a73c745a10_1_517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g2a73c745a10_1_517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g2a73c745a10_1_517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g2a73c745a10_1_517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03" name="Google Shape;203;g2a73c745a10_1_517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g2a73c745a10_1_517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g2a73c745a10_1_517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g2a73c745a10_1_517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g2a73c745a10_1_517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8" name="Google Shape;208;g2a73c745a10_1_517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g2a73c745a10_1_517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g2a73c745a10_1_517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g2a73c745a10_1_517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g2a73c745a10_1_517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13" name="Google Shape;213;g2a73c745a10_1_517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g2a73c745a10_1_517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g2a73c745a10_1_517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g2a73c745a10_1_517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g2a73c745a10_1_517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g2a73c745a10_1_517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9" name="Google Shape;219;g2a73c745a10_1_517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g2a73c745a10_1_517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g2a73c745a10_1_517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g2a73c745a10_1_517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g2a73c745a10_1_517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4" name="Google Shape;224;g2a73c745a10_1_517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g2a73c745a10_1_517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g2a73c745a10_1_517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g2a73c745a10_1_517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8" name="Google Shape;228;g2a73c745a10_1_517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g2a73c745a10_1_517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g2a73c745a10_1_517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g2a73c745a10_1_517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" name="Google Shape;232;g2a73c745a10_1_517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33" name="Google Shape;233;g2a73c745a10_1_517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g2a73c745a10_1_517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g2a73c745a10_1_517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g2a73c745a10_1_517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g2a73c745a10_1_517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g2a73c745a10_1_517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9" name="Google Shape;239;g2a73c745a10_1_517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g2a73c745a10_1_517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g2a73c745a10_1_517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g2a73c745a10_1_517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g2a73c745a10_1_517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4" name="Google Shape;244;g2a73c745a10_1_517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g2a73c745a10_1_517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g2a73c745a10_1_517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" name="Google Shape;247;g2a73c745a10_1_517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8" name="Google Shape;248;g2a73c745a10_1_517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g2a73c745a10_1_517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g2a73c745a10_1_517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g2a73c745a10_1_517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g2a73c745a10_1_517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g2a73c745a10_1_517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4" name="Google Shape;254;g2a73c745a10_1_517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g2a73c745a10_1_517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g2a73c745a10_1_517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g2a73c745a10_1_517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g2a73c745a10_1_517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9" name="Google Shape;259;g2a73c745a10_1_517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g2a73c745a10_1_517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g2a73c745a10_1_517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g2a73c745a10_1_517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g2a73c745a10_1_517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4" name="Google Shape;264;g2a73c745a10_1_517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g2a73c745a10_1_517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g2a73c745a10_1_517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" name="Google Shape;267;g2a73c745a10_1_517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8" name="Google Shape;268;g2a73c745a10_1_517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g2a73c745a10_1_517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g2a73c745a10_1_517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g2a73c745a10_1_517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" name="Google Shape;272;g2a73c745a10_1_517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100" cy="248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g2a73c745a10_1_517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100" cy="148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g2a73c745a10_1_51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a73c745a10_1_64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a73c745a10_1_6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2a73c745a10_1_649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g2a73c745a10_1_6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g2a73c745a10_1_6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g2a73c745a10_1_6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83" name="Google Shape;283;g2a73c745a10_1_649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g2a73c745a10_1_425"/>
          <p:cNvGrpSpPr/>
          <p:nvPr/>
        </p:nvGrpSpPr>
        <p:grpSpPr>
          <a:xfrm>
            <a:off x="195687" y="4541"/>
            <a:ext cx="1644245" cy="1846001"/>
            <a:chOff x="146769" y="3406"/>
            <a:chExt cx="1233215" cy="1384535"/>
          </a:xfrm>
        </p:grpSpPr>
        <p:grpSp>
          <p:nvGrpSpPr>
            <p:cNvPr id="55" name="Google Shape;55;g2a73c745a10_1_42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6" name="Google Shape;56;g2a73c745a10_1_42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g2a73c745a10_1_42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g2a73c745a10_1_42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9" name="Google Shape;59;g2a73c745a10_1_42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g2a73c745a10_1_42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g2a73c745a10_1_42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g2a73c745a10_1_42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63" name="Google Shape;63;g2a73c745a10_1_42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g2a73c745a10_1_42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g2a73c745a10_1_42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g2a73c745a10_1_42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" name="Google Shape;67;g2a73c745a10_1_425"/>
          <p:cNvGrpSpPr/>
          <p:nvPr/>
        </p:nvGrpSpPr>
        <p:grpSpPr>
          <a:xfrm>
            <a:off x="9033219" y="3871914"/>
            <a:ext cx="2914791" cy="2985925"/>
            <a:chOff x="6775084" y="2904008"/>
            <a:chExt cx="2186148" cy="2239500"/>
          </a:xfrm>
        </p:grpSpPr>
        <p:grpSp>
          <p:nvGrpSpPr>
            <p:cNvPr id="68" name="Google Shape;68;g2a73c745a10_1_42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9" name="Google Shape;69;g2a73c745a10_1_42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g2a73c745a10_1_42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g2a73c745a10_1_42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72" name="Google Shape;72;g2a73c745a10_1_42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g2a73c745a10_1_42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g2a73c745a10_1_42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g2a73c745a10_1_42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6" name="Google Shape;76;g2a73c745a10_1_42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g2a73c745a10_1_42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g2a73c745a10_1_42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g2a73c745a10_1_42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g2a73c745a10_1_42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81" name="Google Shape;81;g2a73c745a10_1_42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g2a73c745a10_1_42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g2a73c745a10_1_42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g2a73c745a10_1_42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g2a73c745a10_1_42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" name="Google Shape;86;g2a73c745a10_1_425"/>
          <p:cNvSpPr txBox="1">
            <a:spLocks noGrp="1"/>
          </p:cNvSpPr>
          <p:nvPr>
            <p:ph type="title"/>
          </p:nvPr>
        </p:nvSpPr>
        <p:spPr>
          <a:xfrm>
            <a:off x="1098667" y="2151767"/>
            <a:ext cx="7810500" cy="249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g2a73c745a10_1_42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g2a73c745a10_1_460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0" name="Google Shape;90;g2a73c745a10_1_46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g2a73c745a10_1_46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g2a73c745a10_1_460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100" cy="133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a73c745a10_1_460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9374100" cy="33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g2a73c745a10_1_46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g2a73c745a10_1_467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7" name="Google Shape;97;g2a73c745a10_1_46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g2a73c745a10_1_46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g2a73c745a10_1_46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100" cy="133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2a73c745a10_1_467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4574100" cy="33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g2a73c745a10_1_467"/>
          <p:cNvSpPr txBox="1">
            <a:spLocks noGrp="1"/>
          </p:cNvSpPr>
          <p:nvPr>
            <p:ph type="body" idx="2"/>
          </p:nvPr>
        </p:nvSpPr>
        <p:spPr>
          <a:xfrm>
            <a:off x="6538200" y="2653400"/>
            <a:ext cx="4574100" cy="338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g2a73c745a10_1_46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g2a73c745a10_1_47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5" name="Google Shape;105;g2a73c745a10_1_47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g2a73c745a10_1_47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g2a73c745a10_1_47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100" cy="133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a73c745a10_1_47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g2a73c745a10_1_481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11" name="Google Shape;111;g2a73c745a10_1_48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g2a73c745a10_1_48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g2a73c745a10_1_481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a73c745a10_1_481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g2a73c745a10_1_48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g2a73c745a10_1_488"/>
          <p:cNvGrpSpPr/>
          <p:nvPr/>
        </p:nvGrpSpPr>
        <p:grpSpPr>
          <a:xfrm>
            <a:off x="9155392" y="1742"/>
            <a:ext cx="3023192" cy="3468833"/>
            <a:chOff x="6790514" y="1306"/>
            <a:chExt cx="2267451" cy="2601690"/>
          </a:xfrm>
        </p:grpSpPr>
        <p:grpSp>
          <p:nvGrpSpPr>
            <p:cNvPr id="118" name="Google Shape;118;g2a73c745a10_1_48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9" name="Google Shape;119;g2a73c745a10_1_48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g2a73c745a10_1_48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g2a73c745a10_1_48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g2a73c745a10_1_48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23" name="Google Shape;123;g2a73c745a10_1_48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g2a73c745a10_1_48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g2a73c745a10_1_48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g2a73c745a10_1_48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7" name="Google Shape;127;g2a73c745a10_1_48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g2a73c745a10_1_48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9" name="Google Shape;129;g2a73c745a10_1_488"/>
          <p:cNvSpPr txBox="1">
            <a:spLocks noGrp="1"/>
          </p:cNvSpPr>
          <p:nvPr>
            <p:ph type="title"/>
          </p:nvPr>
        </p:nvSpPr>
        <p:spPr>
          <a:xfrm>
            <a:off x="1098667" y="1018133"/>
            <a:ext cx="7810500" cy="476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g2a73c745a10_1_488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g2a73c745a10_1_503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33" name="Google Shape;133;g2a73c745a10_1_50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g2a73c745a10_1_503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g2a73c745a10_1_503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100" cy="26535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2a73c745a10_1_503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100" cy="968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7" name="Google Shape;137;g2a73c745a10_1_503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100" cy="51609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g2a73c745a10_1_503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g2a73c745a10_1_511"/>
          <p:cNvGrpSpPr/>
          <p:nvPr/>
        </p:nvGrpSpPr>
        <p:grpSpPr>
          <a:xfrm>
            <a:off x="951176" y="5129497"/>
            <a:ext cx="1100560" cy="1100560"/>
            <a:chOff x="348199" y="179450"/>
            <a:chExt cx="1116300" cy="1116300"/>
          </a:xfrm>
        </p:grpSpPr>
        <p:sp>
          <p:nvSpPr>
            <p:cNvPr id="141" name="Google Shape;141;g2a73c745a10_1_51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g2a73c745a10_1_51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g2a73c745a10_1_511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700" cy="7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144" name="Google Shape;144;g2a73c745a10_1_5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a73c745a10_1_38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11" name="Google Shape;11;g2a73c745a10_1_38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"/>
              <a:buChar char="●"/>
              <a:defRPr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" name="Google Shape;12;g2a73c745a10_1_38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a8d34a9b6e_0_10"/>
          <p:cNvSpPr txBox="1">
            <a:spLocks noGrp="1"/>
          </p:cNvSpPr>
          <p:nvPr>
            <p:ph type="ctrTitle"/>
          </p:nvPr>
        </p:nvSpPr>
        <p:spPr>
          <a:xfrm>
            <a:off x="1098675" y="2151750"/>
            <a:ext cx="5399400" cy="195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sz="7400"/>
              <a:t>Visita a la empresa Normagroup</a:t>
            </a:r>
            <a:endParaRPr/>
          </a:p>
        </p:txBody>
      </p:sp>
      <p:sp>
        <p:nvSpPr>
          <p:cNvPr id="290" name="Google Shape;290;g2a8d34a9b6e_0_10"/>
          <p:cNvSpPr txBox="1">
            <a:spLocks noGrp="1"/>
          </p:cNvSpPr>
          <p:nvPr>
            <p:ph type="subTitle" idx="1"/>
          </p:nvPr>
        </p:nvSpPr>
        <p:spPr>
          <a:xfrm>
            <a:off x="942275" y="5235450"/>
            <a:ext cx="10660200" cy="12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625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sz="3200"/>
              <a:t>Alumnado del departamento de Tecnología del IES Valle de Turón (3ºESO hasta 2ºBach)</a:t>
            </a:r>
            <a:endParaRPr/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sz="3200"/>
              <a:t>27 de noviembre de 2023</a:t>
            </a:r>
            <a:endParaRPr/>
          </a:p>
        </p:txBody>
      </p:sp>
      <p:pic>
        <p:nvPicPr>
          <p:cNvPr id="291" name="Google Shape;291;g2a8d34a9b6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2400" y="1960749"/>
            <a:ext cx="4497932" cy="249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a73c745a10_1_1000"/>
          <p:cNvSpPr txBox="1">
            <a:spLocks noGrp="1"/>
          </p:cNvSpPr>
          <p:nvPr>
            <p:ph type="ctrTitle"/>
          </p:nvPr>
        </p:nvSpPr>
        <p:spPr>
          <a:xfrm>
            <a:off x="942425" y="2241750"/>
            <a:ext cx="2552100" cy="2374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Foto de grupo</a:t>
            </a:r>
            <a:endParaRPr/>
          </a:p>
        </p:txBody>
      </p:sp>
      <p:sp>
        <p:nvSpPr>
          <p:cNvPr id="298" name="Google Shape;298;g2a73c745a10_1_1000"/>
          <p:cNvSpPr txBox="1">
            <a:spLocks noGrp="1"/>
          </p:cNvSpPr>
          <p:nvPr>
            <p:ph type="subTitle" idx="1"/>
          </p:nvPr>
        </p:nvSpPr>
        <p:spPr>
          <a:xfrm>
            <a:off x="1411207" y="5877822"/>
            <a:ext cx="10226100" cy="6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9999"/>
              <a:buFont typeface="Arial"/>
              <a:buNone/>
            </a:pPr>
            <a:r>
              <a:rPr lang="es-ES" sz="1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Foto de grupo a las puertas del edificio 4 (Oficinas, I+D)  de los 5 edificios que la empresa tiene distribuidos por el Parque Tecnológico (Llanera)</a:t>
            </a:r>
            <a:endParaRPr/>
          </a:p>
        </p:txBody>
      </p:sp>
      <p:pic>
        <p:nvPicPr>
          <p:cNvPr id="299" name="Google Shape;299;g2a73c745a10_1_1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932" y="561900"/>
            <a:ext cx="6880645" cy="516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a73c745a10_1_1025"/>
          <p:cNvSpPr txBox="1">
            <a:spLocks noGrp="1"/>
          </p:cNvSpPr>
          <p:nvPr>
            <p:ph type="ctrTitle"/>
          </p:nvPr>
        </p:nvSpPr>
        <p:spPr>
          <a:xfrm>
            <a:off x="334625" y="703450"/>
            <a:ext cx="4184400" cy="3229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En la nave de mecanizado de aluminio</a:t>
            </a:r>
            <a:endParaRPr/>
          </a:p>
        </p:txBody>
      </p:sp>
      <p:pic>
        <p:nvPicPr>
          <p:cNvPr id="306" name="Google Shape;306;g2a73c745a10_1_10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950" y="460363"/>
            <a:ext cx="7408502" cy="555636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2a73c745a10_1_1025"/>
          <p:cNvSpPr txBox="1">
            <a:spLocks noGrp="1"/>
          </p:cNvSpPr>
          <p:nvPr>
            <p:ph type="subTitle" idx="1"/>
          </p:nvPr>
        </p:nvSpPr>
        <p:spPr>
          <a:xfrm>
            <a:off x="334625" y="4054825"/>
            <a:ext cx="3472200" cy="159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Aquí se fabrican, mediante moldes, las carcasas de los elementos de iluminación que comercializa esta empresa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a73c745a10_1_1006"/>
          <p:cNvSpPr txBox="1">
            <a:spLocks noGrp="1"/>
          </p:cNvSpPr>
          <p:nvPr>
            <p:ph type="ctrTitle"/>
          </p:nvPr>
        </p:nvSpPr>
        <p:spPr>
          <a:xfrm>
            <a:off x="872825" y="1138000"/>
            <a:ext cx="3906600" cy="314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Seguimos en la nave de mecanizado</a:t>
            </a:r>
            <a:endParaRPr/>
          </a:p>
        </p:txBody>
      </p:sp>
      <p:pic>
        <p:nvPicPr>
          <p:cNvPr id="314" name="Google Shape;314;g2a73c745a10_1_10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550" y="673250"/>
            <a:ext cx="7124623" cy="53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a73c745a10_1_1006"/>
          <p:cNvSpPr txBox="1">
            <a:spLocks noGrp="1"/>
          </p:cNvSpPr>
          <p:nvPr>
            <p:ph type="subTitle" idx="1"/>
          </p:nvPr>
        </p:nvSpPr>
        <p:spPr>
          <a:xfrm>
            <a:off x="872825" y="4020100"/>
            <a:ext cx="3576600" cy="168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Aquí también vimos el centro automatizado de pintura  y el horno de fundición del aluminio y su máquina de moldeo (peligroso e impresionante)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a8d34a9b6e_0_2"/>
          <p:cNvSpPr txBox="1">
            <a:spLocks noGrp="1"/>
          </p:cNvSpPr>
          <p:nvPr>
            <p:ph type="ctrTitle"/>
          </p:nvPr>
        </p:nvSpPr>
        <p:spPr>
          <a:xfrm>
            <a:off x="525723" y="693350"/>
            <a:ext cx="4010400" cy="304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Línea de fabricación de circuitos electrónicos</a:t>
            </a:r>
            <a:endParaRPr/>
          </a:p>
        </p:txBody>
      </p:sp>
      <p:sp>
        <p:nvSpPr>
          <p:cNvPr id="322" name="Google Shape;322;g2a8d34a9b6e_0_2"/>
          <p:cNvSpPr txBox="1">
            <a:spLocks noGrp="1"/>
          </p:cNvSpPr>
          <p:nvPr>
            <p:ph type="subTitle" idx="1"/>
          </p:nvPr>
        </p:nvSpPr>
        <p:spPr>
          <a:xfrm>
            <a:off x="525725" y="3742250"/>
            <a:ext cx="3090300" cy="1980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Aquí vimos la tecnología más avanzada en su campo, incluidos robots de montaje y de transporte autónomos</a:t>
            </a:r>
            <a:endParaRPr/>
          </a:p>
        </p:txBody>
      </p:sp>
      <p:pic>
        <p:nvPicPr>
          <p:cNvPr id="323" name="Google Shape;323;g2a8d34a9b6e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6550" y="634306"/>
            <a:ext cx="3350001" cy="251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a8d34a9b6e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9050" y="663825"/>
            <a:ext cx="3350006" cy="251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a8d34a9b6e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6024" y="3620725"/>
            <a:ext cx="3436052" cy="26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a8d34a9b6e_0_2"/>
          <p:cNvPicPr preferRelativeResize="0"/>
          <p:nvPr/>
        </p:nvPicPr>
        <p:blipFill rotWithShape="1">
          <a:blip r:embed="rId6">
            <a:alphaModFix/>
          </a:blip>
          <a:srcRect t="-2564" r="-2564"/>
          <a:stretch/>
        </p:blipFill>
        <p:spPr>
          <a:xfrm>
            <a:off x="4536125" y="3535572"/>
            <a:ext cx="3589949" cy="275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a8d34a9b6e_0_22"/>
          <p:cNvSpPr txBox="1">
            <a:spLocks noGrp="1"/>
          </p:cNvSpPr>
          <p:nvPr>
            <p:ph type="ctrTitle"/>
          </p:nvPr>
        </p:nvSpPr>
        <p:spPr>
          <a:xfrm>
            <a:off x="820875" y="727275"/>
            <a:ext cx="3784800" cy="20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En el “Show Room”</a:t>
            </a:r>
            <a:endParaRPr/>
          </a:p>
        </p:txBody>
      </p:sp>
      <p:sp>
        <p:nvSpPr>
          <p:cNvPr id="333" name="Google Shape;333;g2a8d34a9b6e_0_22"/>
          <p:cNvSpPr txBox="1">
            <a:spLocks noGrp="1"/>
          </p:cNvSpPr>
          <p:nvPr>
            <p:ph type="subTitle" idx="1"/>
          </p:nvPr>
        </p:nvSpPr>
        <p:spPr>
          <a:xfrm>
            <a:off x="820875" y="2960275"/>
            <a:ext cx="2604300" cy="328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Aquí se exponen productos cuya apariencia cambia según el color de la luz aplicada, haciéndolos más vistosos, algo muy útil para los comercios de alimentación o ropa.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4" name="Google Shape;334;g2a8d34a9b6e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000" y="1142849"/>
            <a:ext cx="2118175" cy="218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a8d34a9b6e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1725" y="4474725"/>
            <a:ext cx="1862723" cy="191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a8d34a9b6e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3450" y="560475"/>
            <a:ext cx="2118175" cy="282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a8d34a9b6e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3450" y="3568849"/>
            <a:ext cx="2118175" cy="282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a8d34a9b6e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44550" y="620875"/>
            <a:ext cx="2027574" cy="270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a8d34a9b6e_0_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44550" y="3689598"/>
            <a:ext cx="2027574" cy="270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a92d59e04d_0_5"/>
          <p:cNvSpPr txBox="1">
            <a:spLocks noGrp="1"/>
          </p:cNvSpPr>
          <p:nvPr>
            <p:ph type="ctrTitle"/>
          </p:nvPr>
        </p:nvSpPr>
        <p:spPr>
          <a:xfrm>
            <a:off x="820875" y="727275"/>
            <a:ext cx="3784800" cy="206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En el “Show Room”</a:t>
            </a:r>
            <a:endParaRPr/>
          </a:p>
        </p:txBody>
      </p:sp>
      <p:sp>
        <p:nvSpPr>
          <p:cNvPr id="346" name="Google Shape;346;g2a92d59e04d_0_5"/>
          <p:cNvSpPr txBox="1">
            <a:spLocks noGrp="1"/>
          </p:cNvSpPr>
          <p:nvPr>
            <p:ph type="subTitle" idx="1"/>
          </p:nvPr>
        </p:nvSpPr>
        <p:spPr>
          <a:xfrm>
            <a:off x="820875" y="3868275"/>
            <a:ext cx="4930800" cy="223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Nos explicaron también el concepto de iluminación llamado “Saluz”, que se adapta a los ritmos vitales naturales, que ayuda a estar más activos por las mañanas y relaja y prepara para el sueño al atardecer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g2a92d59e04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2025" y="501575"/>
            <a:ext cx="4188001" cy="314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a92d59e04d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313" y="4028025"/>
            <a:ext cx="3153434" cy="23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a8d34a9b6e_0_39"/>
          <p:cNvSpPr txBox="1">
            <a:spLocks noGrp="1"/>
          </p:cNvSpPr>
          <p:nvPr>
            <p:ph type="ctrTitle"/>
          </p:nvPr>
        </p:nvSpPr>
        <p:spPr>
          <a:xfrm>
            <a:off x="1098675" y="1138000"/>
            <a:ext cx="3264000" cy="355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Seguimos en el “Show Room”</a:t>
            </a:r>
            <a:endParaRPr/>
          </a:p>
        </p:txBody>
      </p:sp>
      <p:sp>
        <p:nvSpPr>
          <p:cNvPr id="355" name="Google Shape;355;g2a8d34a9b6e_0_39"/>
          <p:cNvSpPr txBox="1">
            <a:spLocks noGrp="1"/>
          </p:cNvSpPr>
          <p:nvPr>
            <p:ph type="subTitle" idx="1"/>
          </p:nvPr>
        </p:nvSpPr>
        <p:spPr>
          <a:xfrm>
            <a:off x="1098672" y="4795075"/>
            <a:ext cx="3611100" cy="92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Uno de los productos estrella que fabrican son los cabeceros de hospital</a:t>
            </a:r>
            <a:endParaRPr/>
          </a:p>
        </p:txBody>
      </p:sp>
      <p:pic>
        <p:nvPicPr>
          <p:cNvPr id="356" name="Google Shape;356;g2a8d34a9b6e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775" y="777966"/>
            <a:ext cx="7069399" cy="530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73c745a10_1_1019"/>
          <p:cNvSpPr txBox="1">
            <a:spLocks noGrp="1"/>
          </p:cNvSpPr>
          <p:nvPr>
            <p:ph type="ctrTitle"/>
          </p:nvPr>
        </p:nvSpPr>
        <p:spPr>
          <a:xfrm>
            <a:off x="3396300" y="4972400"/>
            <a:ext cx="5399400" cy="179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FIN DE LA VISITA</a:t>
            </a:r>
            <a:endParaRPr/>
          </a:p>
        </p:txBody>
      </p:sp>
      <p:sp>
        <p:nvSpPr>
          <p:cNvPr id="363" name="Google Shape;363;g2a73c745a10_1_1019"/>
          <p:cNvSpPr txBox="1">
            <a:spLocks noGrp="1"/>
          </p:cNvSpPr>
          <p:nvPr>
            <p:ph type="subTitle" idx="1"/>
          </p:nvPr>
        </p:nvSpPr>
        <p:spPr>
          <a:xfrm>
            <a:off x="1477650" y="3385225"/>
            <a:ext cx="9236700" cy="19719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Terminamos la visita en los laboratorios de I+D, en donde investigan y desarrollan las innovaciones que la empresa incorpora a sus sistemas de ilumninación.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La visita ha resultado muy positiva y nos ha gustado mucho. Ha servido para conocer una empresa asturiana que compite a gran nivel en el escenario internacional, y que contiene todos los elementos necesarios para entender en qué consiste la fabricación industrial moderna.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Muchas gracias a Iván Crespo, padre de Miranda, alumna de 3ºESO, por habernos dado la oportunidad de realizar esta visita.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2a73c745a10_1_10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1275" y="896000"/>
            <a:ext cx="2724623" cy="20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2a73c745a10_1_1019"/>
          <p:cNvSpPr txBox="1"/>
          <p:nvPr/>
        </p:nvSpPr>
        <p:spPr>
          <a:xfrm>
            <a:off x="1463200" y="790750"/>
            <a:ext cx="62328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Investigación y desarrollo de nuevos productos</a:t>
            </a:r>
            <a:endParaRPr sz="4800" b="1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9</Slides>
  <Notes>9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Momentum</vt:lpstr>
      <vt:lpstr>Visita a la empresa Normagroup</vt:lpstr>
      <vt:lpstr>Foto de grupo</vt:lpstr>
      <vt:lpstr>En la nave de mecanizado de aluminio</vt:lpstr>
      <vt:lpstr>Seguimos en la nave de mecanizado</vt:lpstr>
      <vt:lpstr>Línea de fabricación de circuitos electrónicos</vt:lpstr>
      <vt:lpstr>En el “Show Room”</vt:lpstr>
      <vt:lpstr>En el “Show Room”</vt:lpstr>
      <vt:lpstr>Seguimos en el “Show Room”</vt:lpstr>
      <vt:lpstr>FIN DE LA VISITA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Visita a la empresa Normagroup</dc:title>
  <cp:lastModifiedBy>JOSE MARIA GARCIA IBAÑEZ</cp:lastModifiedBy>
  <cp:revision>3</cp:revision>
  <dcterms:created xsi:type="dcterms:W3CDTF">2022-05-20T10:20:29Z</dcterms:created>
  <dcterms:modified xsi:type="dcterms:W3CDTF">2023-12-22T17:37:03Z</dcterms:modified>
</cp:coreProperties>
</file>